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7" r:id="rId3"/>
    <p:sldId id="274" r:id="rId4"/>
    <p:sldId id="256" r:id="rId5"/>
    <p:sldId id="276" r:id="rId6"/>
    <p:sldId id="257" r:id="rId7"/>
    <p:sldId id="258" r:id="rId8"/>
    <p:sldId id="259" r:id="rId9"/>
    <p:sldId id="269" r:id="rId10"/>
    <p:sldId id="261" r:id="rId11"/>
    <p:sldId id="262" r:id="rId12"/>
    <p:sldId id="263" r:id="rId13"/>
    <p:sldId id="270" r:id="rId14"/>
    <p:sldId id="265" r:id="rId15"/>
    <p:sldId id="266" r:id="rId16"/>
    <p:sldId id="271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53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2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86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1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9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4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zzira.abdinassir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033" y="2116158"/>
            <a:ext cx="6858000" cy="1790700"/>
          </a:xfrm>
        </p:spPr>
        <p:txBody>
          <a:bodyPr>
            <a:normAutofit/>
          </a:bodyPr>
          <a:lstStyle/>
          <a:p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Археология, этнология және музеология кафедрасы</a:t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Мамандық:</a:t>
            </a:r>
            <a:r>
              <a:rPr lang="ru-RU" sz="1400" b="1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Этнология және антропология</a:t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Пән:</a:t>
            </a: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Австралия және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Мұхит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Африка және Америка халы</a:t>
            </a:r>
            <a:r>
              <a:rPr lang="kk-K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тарының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этнографисы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250" y="4038797"/>
            <a:ext cx="7614501" cy="1788735"/>
          </a:xfrm>
        </p:spPr>
        <p:txBody>
          <a:bodyPr>
            <a:normAutofit fontScale="47500" lnSpcReduction="20000"/>
          </a:bodyPr>
          <a:lstStyle/>
          <a:p>
            <a:pPr algn="r"/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187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endParaRPr lang="en-US" sz="187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ғылымдар магистрі, </a:t>
            </a: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</a:p>
          <a:p>
            <a:pPr algn="r">
              <a:lnSpc>
                <a:spcPct val="160000"/>
              </a:lnSpc>
            </a:pPr>
            <a:r>
              <a:rPr lang="kk-KZ" sz="18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Әбдінасыр Назира Нұрқожақызы </a:t>
            </a:r>
          </a:p>
          <a:p>
            <a:pPr algn="r">
              <a:lnSpc>
                <a:spcPct val="160000"/>
              </a:lnSpc>
            </a:pP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nazzira.abdinassir@gmail.com</a:t>
            </a:r>
            <a:r>
              <a:rPr lang="en-US" sz="18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8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rabi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918482"/>
            <a:ext cx="1329077" cy="14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🔷ЗНАКОМСТВО С НОВЫМ ДЕКАНОМ ФАКУЛЬТЕТА ИСТОРИИ! Байгунаков Досбол  Сулейменович- доктор исторических наук, ассоциированный профессор,  археолог. 🔹Родился 1 января 1969 г. В 1994 г. закончил исторический  факультет КазГНУ им. аль-Фараби. 🔹Научн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1" y="906237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Мәдени құқықтар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1357" y="1720840"/>
            <a:ext cx="57966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БҰҰ-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en-US" i="1" dirty="0"/>
              <a:t>Declaration on the Rights of Indigenous Peoples (2007)</a:t>
            </a:r>
            <a:r>
              <a:rPr lang="en-US" dirty="0"/>
              <a:t> </a:t>
            </a:r>
            <a:r>
              <a:rPr lang="ru-RU" dirty="0"/>
              <a:t>негізгі үш </a:t>
            </a:r>
            <a:r>
              <a:rPr lang="ru-RU" dirty="0" err="1"/>
              <a:t>құқықты</a:t>
            </a:r>
            <a:r>
              <a:rPr lang="ru-RU" dirty="0"/>
              <a:t> </a:t>
            </a:r>
            <a:r>
              <a:rPr lang="ru-RU" dirty="0" err="1"/>
              <a:t>қорғайды</a:t>
            </a:r>
            <a:r>
              <a:rPr lang="ru-RU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сөйлеу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Дәстүрін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Австралияда</a:t>
            </a:r>
            <a:r>
              <a:rPr lang="ru-RU" dirty="0" smtClean="0"/>
              <a:t> </a:t>
            </a:r>
            <a:r>
              <a:rPr lang="ru-RU" dirty="0"/>
              <a:t>2023 жылы </a:t>
            </a:r>
            <a:r>
              <a:rPr lang="en-US" i="1" dirty="0"/>
              <a:t>Voice to Parliament</a:t>
            </a:r>
            <a:r>
              <a:rPr lang="en-US" dirty="0"/>
              <a:t> </a:t>
            </a:r>
            <a:r>
              <a:rPr lang="ru-RU" dirty="0" err="1"/>
              <a:t>ұсынысы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референдумынан</a:t>
            </a:r>
            <a:r>
              <a:rPr lang="ru-RU" dirty="0"/>
              <a:t> </a:t>
            </a:r>
            <a:r>
              <a:rPr lang="ru-RU" dirty="0" err="1"/>
              <a:t>өтпей</a:t>
            </a:r>
            <a:r>
              <a:rPr lang="ru-RU" dirty="0"/>
              <a:t> </a:t>
            </a:r>
            <a:r>
              <a:rPr lang="ru-RU" dirty="0" err="1"/>
              <a:t>қалды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Бұл </a:t>
            </a:r>
            <a:r>
              <a:rPr lang="ru-RU" dirty="0" err="1"/>
              <a:t>оқиға</a:t>
            </a:r>
            <a:r>
              <a:rPr lang="ru-RU" dirty="0"/>
              <a:t> мәдени </a:t>
            </a:r>
            <a:r>
              <a:rPr lang="ru-RU" dirty="0" err="1"/>
              <a:t>құқықтардың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поляризациялануының</a:t>
            </a:r>
            <a:r>
              <a:rPr lang="ru-RU" dirty="0"/>
              <a:t> </a:t>
            </a:r>
            <a:r>
              <a:rPr lang="ru-RU" dirty="0" err="1"/>
              <a:t>мысалы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7. Құқықтар мен тәжірибе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58" y="351064"/>
            <a:ext cx="36739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(1998)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абориген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ие,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ресурспен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қамтамасыз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етілмеген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7170" name="Picture 2" descr="People in National Clothes. Australia and Oceania Stock Vector -  Illustration of apparel, ethnic: 1224526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34" y="832756"/>
            <a:ext cx="4501990" cy="39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8. Этноидентификация және урбанизация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514" y="2637064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Қала өмірі этноидентификацияны әлсіретеді</a:t>
            </a:r>
          </a:p>
          <a:p>
            <a:r>
              <a:rPr lang="ru-RU"/>
              <a:t>Урбанизацияланған жастар "жаңа мәдени гибрид" қалыптастырады</a:t>
            </a:r>
          </a:p>
          <a:p>
            <a:r>
              <a:rPr lang="ru-RU" b="1"/>
              <a:t>Қосымша:</a:t>
            </a:r>
            <a:endParaRPr lang="ru-RU"/>
          </a:p>
          <a:p>
            <a:r>
              <a:rPr lang="en-US" i="1"/>
              <a:t>McGavin (2016)</a:t>
            </a:r>
            <a:r>
              <a:rPr lang="en-US"/>
              <a:t>: </a:t>
            </a:r>
            <a:r>
              <a:rPr lang="ru-RU"/>
              <a:t>Папуа Жаңа Гвинеяда урбанизация жастар арасында "мәдени бос кеңістік" тудырады – кім екенін білмеу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Мазмұн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Жаңа Зеландия: </a:t>
            </a:r>
            <a:r>
              <a:rPr lang="en-US" dirty="0"/>
              <a:t>Māori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мәртебеге</a:t>
            </a:r>
            <a:r>
              <a:rPr lang="ru-RU" dirty="0"/>
              <a:t> ие (1987 </a:t>
            </a:r>
            <a:r>
              <a:rPr lang="ru-RU" dirty="0" err="1"/>
              <a:t>жылдан</a:t>
            </a:r>
            <a:r>
              <a:rPr lang="ru-RU" dirty="0"/>
              <a:t>)</a:t>
            </a:r>
          </a:p>
          <a:p>
            <a:r>
              <a:rPr lang="ru-RU" dirty="0"/>
              <a:t>Австралия: “</a:t>
            </a:r>
            <a:r>
              <a:rPr lang="en-US" dirty="0"/>
              <a:t>Language Nest” – </a:t>
            </a:r>
            <a:r>
              <a:rPr lang="ru-RU" dirty="0" err="1"/>
              <a:t>балаларды</a:t>
            </a:r>
            <a:r>
              <a:rPr lang="ru-RU" dirty="0"/>
              <a:t> </a:t>
            </a:r>
            <a:r>
              <a:rPr lang="ru-RU" dirty="0" err="1"/>
              <a:t>ата-әжелерімен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тілде</a:t>
            </a:r>
            <a:r>
              <a:rPr lang="ru-RU" dirty="0"/>
              <a:t> </a:t>
            </a:r>
            <a:r>
              <a:rPr lang="ru-RU" dirty="0" err="1"/>
              <a:t>байланыстыру</a:t>
            </a:r>
            <a:r>
              <a:rPr lang="ru-RU" dirty="0"/>
              <a:t> </a:t>
            </a:r>
            <a:r>
              <a:rPr lang="ru-RU" dirty="0" err="1"/>
              <a:t>бағдарламасы</a:t>
            </a:r>
            <a:endParaRPr lang="ru-RU" dirty="0"/>
          </a:p>
          <a:p>
            <a:r>
              <a:rPr lang="en-US" dirty="0" smtClean="0"/>
              <a:t>Digital </a:t>
            </a:r>
            <a:r>
              <a:rPr lang="en-US" dirty="0"/>
              <a:t>platforms: YouTube, </a:t>
            </a:r>
            <a:r>
              <a:rPr lang="en-US" dirty="0" err="1"/>
              <a:t>TikTok</a:t>
            </a:r>
            <a:r>
              <a:rPr lang="en-US" dirty="0"/>
              <a:t> </a:t>
            </a:r>
            <a:r>
              <a:rPr lang="ru-RU" dirty="0"/>
              <a:t>арқылы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тілін</a:t>
            </a:r>
            <a:r>
              <a:rPr lang="ru-RU" dirty="0"/>
              <a:t> </a:t>
            </a:r>
            <a:r>
              <a:rPr lang="ru-RU" dirty="0" err="1"/>
              <a:t>насихаттау</a:t>
            </a:r>
            <a:r>
              <a:rPr lang="ru-RU" dirty="0"/>
              <a:t> </a:t>
            </a:r>
            <a:r>
              <a:rPr lang="ru-RU" dirty="0" err="1"/>
              <a:t>табысты</a:t>
            </a:r>
            <a:r>
              <a:rPr lang="ru-RU" dirty="0"/>
              <a:t> </a:t>
            </a:r>
            <a:r>
              <a:rPr lang="ru-RU" dirty="0" err="1"/>
              <a:t>мысал</a:t>
            </a:r>
            <a:r>
              <a:rPr lang="ru-RU" dirty="0"/>
              <a:t> </a:t>
            </a:r>
            <a:r>
              <a:rPr lang="ru-RU" dirty="0" err="1"/>
              <a:t>болуда</a:t>
            </a:r>
            <a:endParaRPr lang="ru-RU" dirty="0"/>
          </a:p>
          <a:p>
            <a:r>
              <a:rPr lang="ru-RU" dirty="0"/>
              <a:t>ЮНЕСКО 2022–2032 </a:t>
            </a:r>
            <a:r>
              <a:rPr lang="ru-RU" dirty="0" err="1"/>
              <a:t>аралығын</a:t>
            </a:r>
            <a:r>
              <a:rPr lang="ru-RU" dirty="0"/>
              <a:t> </a:t>
            </a:r>
            <a:r>
              <a:rPr lang="ru-RU" b="1" dirty="0" err="1"/>
              <a:t>Тілдердің</a:t>
            </a:r>
            <a:r>
              <a:rPr lang="ru-RU" b="1" dirty="0"/>
              <a:t> </a:t>
            </a:r>
            <a:r>
              <a:rPr lang="ru-RU" b="1" dirty="0" err="1"/>
              <a:t>Жандану</a:t>
            </a:r>
            <a:r>
              <a:rPr lang="ru-RU" b="1" dirty="0"/>
              <a:t> </a:t>
            </a:r>
            <a:r>
              <a:rPr lang="ru-RU" b="1" dirty="0" err="1"/>
              <a:t>Онжылдығы</a:t>
            </a:r>
            <a:r>
              <a:rPr lang="ru-RU" dirty="0"/>
              <a:t> деп </a:t>
            </a:r>
            <a:r>
              <a:rPr lang="ru-RU" dirty="0" err="1"/>
              <a:t>жариялады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3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10. Шешім жолдары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48763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Мемлекеттік тілмен қатар ана тілде білім беру</a:t>
            </a:r>
          </a:p>
          <a:p>
            <a:r>
              <a:rPr lang="ru-RU"/>
              <a:t>Урбанизацияны дәстүрмен үйлестіру</a:t>
            </a:r>
          </a:p>
          <a:p>
            <a:r>
              <a:rPr lang="ru-RU"/>
              <a:t>Этникалық топтардың өзін-өзі басқаруын нығайту</a:t>
            </a:r>
          </a:p>
          <a:p>
            <a:r>
              <a:rPr lang="ru-RU" b="1"/>
              <a:t>Қосымша:</a:t>
            </a:r>
            <a:endParaRPr lang="ru-RU"/>
          </a:p>
          <a:p>
            <a:r>
              <a:rPr lang="en-US" i="1"/>
              <a:t>Watt (2024)</a:t>
            </a:r>
            <a:r>
              <a:rPr lang="en-US"/>
              <a:t>: "Urban Vakavanua" – </a:t>
            </a:r>
            <a:r>
              <a:rPr lang="ru-RU"/>
              <a:t>урбанизация мен дәстүрлі құрылымды қақтығыспен емес, синтез арқылы біріктіру керек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11. Қорытынды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/>
              <a:t>Мазмұн:</a:t>
            </a:r>
            <a:endParaRPr lang="ru-RU"/>
          </a:p>
          <a:p>
            <a:r>
              <a:rPr lang="ru-RU"/>
              <a:t>Тіл мен мәдениет – ұлттың рухани коды</a:t>
            </a:r>
          </a:p>
          <a:p>
            <a:r>
              <a:rPr lang="ru-RU"/>
              <a:t>Урбанизация мен тіл жоғалуы – қайтымды процесс</a:t>
            </a:r>
          </a:p>
          <a:p>
            <a:r>
              <a:rPr lang="ru-RU"/>
              <a:t>Саяси ерік, білім, және технология – шешім жолының кілті</a:t>
            </a:r>
          </a:p>
          <a:p>
            <a:r>
              <a:rPr lang="ru-RU" b="1"/>
              <a:t>Қосымша:</a:t>
            </a:r>
            <a:endParaRPr lang="ru-RU"/>
          </a:p>
          <a:p>
            <a:r>
              <a:rPr lang="ru-RU"/>
              <a:t>Ғалымдар тіл мен мәдениетті қолдау – экологияны сақтау секілді ұзақ мерзімді стратегияны қажет етеді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Қолданылған әдебиеттер 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Guanche, J. (2024). 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Ethnic policies in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Oceania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trends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prospects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McGavin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K. (2016). 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Identity and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Urbanisation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Papua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Guinea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May, S. (1998).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rights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indigenous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peoples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Watt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L. (2024).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Urban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Vakavanua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Reconciling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urban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Skutnabb-Kangas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T. (2013).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Mother-tongue-based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education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Albury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N. (2015).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Māori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memory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blame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Castles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S. (2003).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Migration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Ethnocultural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Diversity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Asia-Pacific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Doelle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P. (2013).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Transmigration</a:t>
            </a:r>
            <a:r>
              <a:rPr kumimoji="0" lang="ru-RU" alt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Ethnocultural Identity in </a:t>
            </a:r>
            <a:r>
              <a:rPr kumimoji="0" lang="ru-RU" alt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Oceania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13. Сұрақтар мен талқылау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192236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/>
              <a:t>Талқылауға сұрақтар:</a:t>
            </a:r>
            <a:endParaRPr lang="ru-RU"/>
          </a:p>
          <a:p>
            <a:r>
              <a:rPr lang="ru-RU"/>
              <a:t>Урбанизация этноидентификацияны жоя ма, әлде жаңарта ма?</a:t>
            </a:r>
          </a:p>
          <a:p>
            <a:r>
              <a:rPr lang="ru-RU"/>
              <a:t>Тіл – мәдениеттің негізі ме, әлде құралы ма?</a:t>
            </a:r>
          </a:p>
          <a:p>
            <a:r>
              <a:rPr lang="ru-RU"/>
              <a:t>Қазақстандағы этномәдени жағдай осы тенденциялармен ұқсас па?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/>
              <a:t>Семинар сабақ: </a:t>
            </a:r>
            <a:r>
              <a:rPr lang="kk-KZ" dirty="0"/>
              <a:t>Австралия және Мұхит аралдарындағы заманауи этникалық трансформация</a:t>
            </a:r>
            <a:endParaRPr lang="ru-RU" dirty="0"/>
          </a:p>
          <a:p>
            <a:r>
              <a:rPr lang="kk-KZ" b="1" dirty="0"/>
              <a:t>Тапсырма түрі:</a:t>
            </a:r>
            <a:r>
              <a:rPr lang="kk-KZ" dirty="0"/>
              <a:t> Мәдени саясат пен этникалық бірегейлік бойынша талдау: нақты мысал </a:t>
            </a:r>
            <a:r>
              <a:rPr lang="kk-KZ" dirty="0" smtClean="0"/>
              <a:t>негізінде</a:t>
            </a:r>
            <a:endParaRPr lang="en-US" dirty="0" smtClean="0"/>
          </a:p>
          <a:p>
            <a:endParaRPr lang="en-US" dirty="0"/>
          </a:p>
          <a:p>
            <a:r>
              <a:rPr lang="kk-KZ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мира – сатып алу </a:t>
            </a:r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048200"/>
              </p:ext>
            </p:extLst>
          </p:nvPr>
        </p:nvGraphicFramePr>
        <p:xfrm>
          <a:off x="1597321" y="533399"/>
          <a:ext cx="6093435" cy="5793923"/>
        </p:xfrm>
        <a:graphic>
          <a:graphicData uri="http://schemas.openxmlformats.org/drawingml/2006/table">
            <a:tbl>
              <a:tblPr/>
              <a:tblGrid>
                <a:gridCol w="2031145">
                  <a:extLst>
                    <a:ext uri="{9D8B030D-6E8A-4147-A177-3AD203B41FA5}">
                      <a16:colId xmlns:a16="http://schemas.microsoft.com/office/drawing/2014/main" val="3528998171"/>
                    </a:ext>
                  </a:extLst>
                </a:gridCol>
                <a:gridCol w="2031145">
                  <a:extLst>
                    <a:ext uri="{9D8B030D-6E8A-4147-A177-3AD203B41FA5}">
                      <a16:colId xmlns:a16="http://schemas.microsoft.com/office/drawing/2014/main" val="1950034181"/>
                    </a:ext>
                  </a:extLst>
                </a:gridCol>
                <a:gridCol w="2031145">
                  <a:extLst>
                    <a:ext uri="{9D8B030D-6E8A-4147-A177-3AD203B41FA5}">
                      <a16:colId xmlns:a16="http://schemas.microsoft.com/office/drawing/2014/main" val="1198558274"/>
                    </a:ext>
                  </a:extLst>
                </a:gridCol>
              </a:tblGrid>
              <a:tr h="3799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МЕЛАНЕЗИЯ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ПОЛИНЕЗИЯ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МИКРОНЕЗИЯ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93729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Гвинея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Маркиз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аралдары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Маршалл аралдары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693750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Каледония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Туамоту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Каролин аралдары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916650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Гебридтер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Шығыс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Самоа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Мариан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аралдары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59203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Сүлеймен аралдары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Батыс Самоа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Гилберт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аралдары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709121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Фиджи аралдары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Тонга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Науру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62230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Бисмарк архипелагы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Тувалу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т.б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ұсақ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аралдар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30577"/>
                  </a:ext>
                </a:extLst>
              </a:tr>
              <a:tr h="379928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Гавай аралдары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29133"/>
                  </a:ext>
                </a:extLst>
              </a:tr>
              <a:tr h="379928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Зеландия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572777"/>
                  </a:ext>
                </a:extLst>
              </a:tr>
              <a:tr h="664877">
                <a:tc>
                  <a:txBody>
                    <a:bodyPr/>
                    <a:lstStyle/>
                    <a:p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т.б. ұсақ аралдар</a:t>
                      </a: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56" marR="61756" marT="30878" marB="308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45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383518"/>
            <a:ext cx="7772400" cy="1470025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және Мұхит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аралдарындағы қ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азіргі 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кезеңдегі этномәдени үдерістер: урбанизация, тілдік жоғалу, мәдени құқықтар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dirty="0" smtClean="0"/>
              <a:t>1</a:t>
            </a:r>
            <a:r>
              <a:rPr dirty="0"/>
              <a:t>. </a:t>
            </a:r>
            <a:r>
              <a:rPr dirty="0" err="1"/>
              <a:t>Кіріспе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және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аралдарындағы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қазіргі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этномәдени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урбанизация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мәдениеттер арасындағы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мәдени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қорғалмауы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мақсаты: Үш негізгі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өзара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және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6000-нан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21-ғасырда урбанизация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емес, мәдени трансформация факторы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қарастырылады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719" y="1406978"/>
            <a:ext cx="6027420" cy="37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80" y="759279"/>
            <a:ext cx="3177574" cy="1657350"/>
          </a:xfrm>
        </p:spPr>
        <p:txBody>
          <a:bodyPr>
            <a:normAutofit/>
          </a:bodyPr>
          <a:lstStyle/>
          <a:p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Географиялық және </a:t>
            </a:r>
            <a:r>
              <a:rPr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этномәдени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7" y="3349152"/>
            <a:ext cx="581841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(Океания) геосаяси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Австралия, Папуа-Жаңа Гвинея, Фиджи, Самоа, Тонга, Жаңа Зеландия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Этномәдени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алуандылық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Папуа-Жаңа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Гвинеяда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800+ тіл,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абориген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(Англия, Франция, АҚШ)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Колониализмнің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мәдени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ceania - Student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40" y="351541"/>
            <a:ext cx="4361395" cy="28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929" y="5108121"/>
            <a:ext cx="6554867" cy="1524000"/>
          </a:xfrm>
        </p:spPr>
        <p:txBody>
          <a:bodyPr/>
          <a:lstStyle/>
          <a:p>
            <a:r>
              <a:rPr dirty="0"/>
              <a:t>3. </a:t>
            </a:r>
            <a:r>
              <a:rPr dirty="0" err="1"/>
              <a:t>Урбанизация</a:t>
            </a:r>
            <a:r>
              <a:rPr dirty="0"/>
              <a:t> </a:t>
            </a:r>
            <a:r>
              <a:rPr dirty="0" err="1"/>
              <a:t>үдерісі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269422"/>
            <a:ext cx="28901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урбанизация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90%-дан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ABS, 2023)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Vakavanua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фиджилік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Watt, 2024)</a:t>
            </a:r>
          </a:p>
        </p:txBody>
      </p:sp>
      <p:pic>
        <p:nvPicPr>
          <p:cNvPr id="4098" name="Picture 2" descr="Indigenous Peoples of Australia and the Pacific Is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09" y="413558"/>
            <a:ext cx="3289451" cy="49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69329"/>
            <a:ext cx="6554867" cy="1524000"/>
          </a:xfrm>
        </p:spPr>
        <p:txBody>
          <a:bodyPr/>
          <a:lstStyle/>
          <a:p>
            <a:r>
              <a:rPr dirty="0"/>
              <a:t>4. Тіл </a:t>
            </a:r>
            <a:r>
              <a:rPr dirty="0" err="1"/>
              <a:t>жоғалуы</a:t>
            </a:r>
            <a:r>
              <a:rPr dirty="0"/>
              <a:t>: </a:t>
            </a:r>
            <a:r>
              <a:rPr dirty="0" err="1"/>
              <a:t>Кризис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44929" y="742950"/>
            <a:ext cx="35024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тіл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абориген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90%-ы тек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сөйлейді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Skutnabb-Kangas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мәдени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пара-пар"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тарих, медицина,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ulture of Ocean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3360"/>
            <a:ext cx="2792492" cy="41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Тіл </a:t>
            </a:r>
            <a:r>
              <a:rPr lang="ru-RU" dirty="0" err="1"/>
              <a:t>жоғалуының</a:t>
            </a:r>
            <a:r>
              <a:rPr lang="ru-RU" dirty="0"/>
              <a:t> </a:t>
            </a:r>
            <a:r>
              <a:rPr lang="ru-RU" dirty="0" err="1"/>
              <a:t>себептері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921" y="884464"/>
            <a:ext cx="3907971" cy="376767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үйретуге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мотивацияның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үстемдігі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француз)</a:t>
            </a:r>
          </a:p>
          <a:p>
            <a:pPr algn="just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ата-әже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немере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арасындағы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үзіледі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Albury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Зеландияда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тіл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урбанизация мен "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еуроцентризмді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кінәлайды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жоғалуының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алдын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ulture of Australia and Oceania - Galeria Grafiteria.pl - stare grafiki,  polska szkoła plakatu, akwar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49" y="572802"/>
            <a:ext cx="2727325" cy="40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091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</TotalTime>
  <Words>804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Сектор</vt:lpstr>
      <vt:lpstr>Археология, этнология және музеология кафедрасы  Мамандық: Этнология және антропология  Пән: Австралия және Мұхит аралдары, Африка және Америка халықтарының этнографисы</vt:lpstr>
      <vt:lpstr>Презентация PowerPoint</vt:lpstr>
      <vt:lpstr>Австралия және Мұхит аралдарындағы қазіргі кезеңдегі этномәдени үдерістер: урбанизация, тілдік жоғалу, мәдени құқықтар</vt:lpstr>
      <vt:lpstr>  1. Кіріспе</vt:lpstr>
      <vt:lpstr>Презентация PowerPoint</vt:lpstr>
      <vt:lpstr>2. Географиялық және этномәдени контекст</vt:lpstr>
      <vt:lpstr>3. Урбанизация үдерісі</vt:lpstr>
      <vt:lpstr>4. Тіл жоғалуы: Кризис</vt:lpstr>
      <vt:lpstr>Тіл жоғалуының себептері</vt:lpstr>
      <vt:lpstr>6. Мәдени құқықтар</vt:lpstr>
      <vt:lpstr>7. Құқықтар мен тәжірибе</vt:lpstr>
      <vt:lpstr>8. Этноидентификация және урбанизация</vt:lpstr>
      <vt:lpstr>Good Practices</vt:lpstr>
      <vt:lpstr>10. Шешім жолдары</vt:lpstr>
      <vt:lpstr>11. Қорытынды</vt:lpstr>
      <vt:lpstr>Қолданылған әдебиеттер </vt:lpstr>
      <vt:lpstr>13. Сұрақтар мен талқылау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Кіріспе</dc:title>
  <dc:subject/>
  <dc:creator>User</dc:creator>
  <cp:keywords/>
  <dc:description>generated using python-pptx</dc:description>
  <cp:lastModifiedBy>User</cp:lastModifiedBy>
  <cp:revision>30</cp:revision>
  <dcterms:created xsi:type="dcterms:W3CDTF">2013-01-27T09:14:16Z</dcterms:created>
  <dcterms:modified xsi:type="dcterms:W3CDTF">2025-09-25T05:53:30Z</dcterms:modified>
  <cp:category/>
</cp:coreProperties>
</file>